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4" r:id="rId6"/>
    <p:sldId id="265" r:id="rId7"/>
    <p:sldId id="260" r:id="rId8"/>
    <p:sldId id="266" r:id="rId9"/>
    <p:sldId id="267" r:id="rId10"/>
    <p:sldId id="268" r:id="rId11"/>
    <p:sldId id="269" r:id="rId12"/>
    <p:sldId id="270" r:id="rId13"/>
    <p:sldId id="271" r:id="rId14"/>
    <p:sldId id="261" r:id="rId15"/>
    <p:sldId id="273" r:id="rId16"/>
    <p:sldId id="274" r:id="rId17"/>
    <p:sldId id="272" r:id="rId18"/>
    <p:sldId id="262"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025" autoAdjust="0"/>
    <p:restoredTop sz="94660"/>
  </p:normalViewPr>
  <p:slideViewPr>
    <p:cSldViewPr snapToGrid="0">
      <p:cViewPr varScale="1">
        <p:scale>
          <a:sx n="73" d="100"/>
          <a:sy n="73" d="100"/>
        </p:scale>
        <p:origin x="-49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99E53F7-B639-4CCA-8652-3C3A3B0D0670}" type="datetimeFigureOut">
              <a:rPr lang="tr-TR" smtClean="0"/>
              <a:pPr/>
              <a:t>26.01.2021</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2F4BFC9-73B1-4468-9F2F-579A5E2837EE}" type="slidenum">
              <a:rPr lang="tr-TR" smtClean="0"/>
              <a:pPr/>
              <a:t>‹#›</a:t>
            </a:fld>
            <a:endParaRPr lang="tr-TR"/>
          </a:p>
        </p:txBody>
      </p:sp>
    </p:spTree>
    <p:extLst>
      <p:ext uri="{BB962C8B-B14F-4D97-AF65-F5344CB8AC3E}">
        <p14:creationId xmlns="" xmlns:p14="http://schemas.microsoft.com/office/powerpoint/2010/main" val="3705034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99E53F7-B639-4CCA-8652-3C3A3B0D0670}" type="datetimeFigureOut">
              <a:rPr lang="tr-TR" smtClean="0"/>
              <a:pPr/>
              <a:t>26.01.2021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2F4BFC9-73B1-4468-9F2F-579A5E2837EE}" type="slidenum">
              <a:rPr lang="tr-TR" smtClean="0"/>
              <a:pPr/>
              <a:t>‹#›</a:t>
            </a:fld>
            <a:endParaRPr lang="tr-TR"/>
          </a:p>
        </p:txBody>
      </p:sp>
    </p:spTree>
    <p:extLst>
      <p:ext uri="{BB962C8B-B14F-4D97-AF65-F5344CB8AC3E}">
        <p14:creationId xmlns="" xmlns:p14="http://schemas.microsoft.com/office/powerpoint/2010/main" val="2194756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99E53F7-B639-4CCA-8652-3C3A3B0D0670}" type="datetimeFigureOut">
              <a:rPr lang="tr-TR" smtClean="0"/>
              <a:pPr/>
              <a:t>26.01.2021</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2F4BFC9-73B1-4468-9F2F-579A5E2837EE}" type="slidenum">
              <a:rPr lang="tr-TR" smtClean="0"/>
              <a:pPr/>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059252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A99E53F7-B639-4CCA-8652-3C3A3B0D0670}" type="datetimeFigureOut">
              <a:rPr lang="tr-TR" smtClean="0"/>
              <a:pPr/>
              <a:t>26.01.2021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F4BFC9-73B1-4468-9F2F-579A5E2837EE}" type="slidenum">
              <a:rPr lang="tr-TR" smtClean="0"/>
              <a:pPr/>
              <a:t>‹#›</a:t>
            </a:fld>
            <a:endParaRPr lang="tr-TR"/>
          </a:p>
        </p:txBody>
      </p:sp>
    </p:spTree>
    <p:extLst>
      <p:ext uri="{BB962C8B-B14F-4D97-AF65-F5344CB8AC3E}">
        <p14:creationId xmlns="" xmlns:p14="http://schemas.microsoft.com/office/powerpoint/2010/main" val="2480009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A99E53F7-B639-4CCA-8652-3C3A3B0D0670}" type="datetimeFigureOut">
              <a:rPr lang="tr-TR" smtClean="0"/>
              <a:pPr/>
              <a:t>26.01.2021</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F4BFC9-73B1-4468-9F2F-579A5E2837EE}" type="slidenum">
              <a:rPr lang="tr-TR" smtClean="0"/>
              <a:pPr/>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405264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A99E53F7-B639-4CCA-8652-3C3A3B0D0670}" type="datetimeFigureOut">
              <a:rPr lang="tr-TR" smtClean="0"/>
              <a:pPr/>
              <a:t>26.01.2021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F4BFC9-73B1-4468-9F2F-579A5E2837EE}" type="slidenum">
              <a:rPr lang="tr-TR" smtClean="0"/>
              <a:pPr/>
              <a:t>‹#›</a:t>
            </a:fld>
            <a:endParaRPr lang="tr-TR"/>
          </a:p>
        </p:txBody>
      </p:sp>
    </p:spTree>
    <p:extLst>
      <p:ext uri="{BB962C8B-B14F-4D97-AF65-F5344CB8AC3E}">
        <p14:creationId xmlns="" xmlns:p14="http://schemas.microsoft.com/office/powerpoint/2010/main" val="635468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99E53F7-B639-4CCA-8652-3C3A3B0D0670}" type="datetimeFigureOut">
              <a:rPr lang="tr-TR" smtClean="0"/>
              <a:pPr/>
              <a:t>26.01.2021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F4BFC9-73B1-4468-9F2F-579A5E2837EE}" type="slidenum">
              <a:rPr lang="tr-TR" smtClean="0"/>
              <a:pPr/>
              <a:t>‹#›</a:t>
            </a:fld>
            <a:endParaRPr lang="tr-TR"/>
          </a:p>
        </p:txBody>
      </p:sp>
    </p:spTree>
    <p:extLst>
      <p:ext uri="{BB962C8B-B14F-4D97-AF65-F5344CB8AC3E}">
        <p14:creationId xmlns="" xmlns:p14="http://schemas.microsoft.com/office/powerpoint/2010/main" val="3774424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99E53F7-B639-4CCA-8652-3C3A3B0D0670}" type="datetimeFigureOut">
              <a:rPr lang="tr-TR" smtClean="0"/>
              <a:pPr/>
              <a:t>26.01.2021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F4BFC9-73B1-4468-9F2F-579A5E2837EE}" type="slidenum">
              <a:rPr lang="tr-TR" smtClean="0"/>
              <a:pPr/>
              <a:t>‹#›</a:t>
            </a:fld>
            <a:endParaRPr lang="tr-TR"/>
          </a:p>
        </p:txBody>
      </p:sp>
    </p:spTree>
    <p:extLst>
      <p:ext uri="{BB962C8B-B14F-4D97-AF65-F5344CB8AC3E}">
        <p14:creationId xmlns="" xmlns:p14="http://schemas.microsoft.com/office/powerpoint/2010/main" val="3028265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99E53F7-B639-4CCA-8652-3C3A3B0D0670}" type="datetimeFigureOut">
              <a:rPr lang="tr-TR" smtClean="0"/>
              <a:pPr/>
              <a:t>26.01.2021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F4BFC9-73B1-4468-9F2F-579A5E2837EE}" type="slidenum">
              <a:rPr lang="tr-TR" smtClean="0"/>
              <a:pPr/>
              <a:t>‹#›</a:t>
            </a:fld>
            <a:endParaRPr lang="tr-TR"/>
          </a:p>
        </p:txBody>
      </p:sp>
    </p:spTree>
    <p:extLst>
      <p:ext uri="{BB962C8B-B14F-4D97-AF65-F5344CB8AC3E}">
        <p14:creationId xmlns="" xmlns:p14="http://schemas.microsoft.com/office/powerpoint/2010/main" val="42161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99E53F7-B639-4CCA-8652-3C3A3B0D0670}" type="datetimeFigureOut">
              <a:rPr lang="tr-TR" smtClean="0"/>
              <a:pPr/>
              <a:t>26.01.2021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2F4BFC9-73B1-4468-9F2F-579A5E2837EE}" type="slidenum">
              <a:rPr lang="tr-TR" smtClean="0"/>
              <a:pPr/>
              <a:t>‹#›</a:t>
            </a:fld>
            <a:endParaRPr lang="tr-TR"/>
          </a:p>
        </p:txBody>
      </p:sp>
    </p:spTree>
    <p:extLst>
      <p:ext uri="{BB962C8B-B14F-4D97-AF65-F5344CB8AC3E}">
        <p14:creationId xmlns="" xmlns:p14="http://schemas.microsoft.com/office/powerpoint/2010/main" val="4019964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99E53F7-B639-4CCA-8652-3C3A3B0D0670}" type="datetimeFigureOut">
              <a:rPr lang="tr-TR" smtClean="0"/>
              <a:pPr/>
              <a:t>26.01.2021</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2F4BFC9-73B1-4468-9F2F-579A5E2837EE}" type="slidenum">
              <a:rPr lang="tr-TR" smtClean="0"/>
              <a:pPr/>
              <a:t>‹#›</a:t>
            </a:fld>
            <a:endParaRPr lang="tr-TR"/>
          </a:p>
        </p:txBody>
      </p:sp>
    </p:spTree>
    <p:extLst>
      <p:ext uri="{BB962C8B-B14F-4D97-AF65-F5344CB8AC3E}">
        <p14:creationId xmlns="" xmlns:p14="http://schemas.microsoft.com/office/powerpoint/2010/main" val="1953501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99E53F7-B639-4CCA-8652-3C3A3B0D0670}" type="datetimeFigureOut">
              <a:rPr lang="tr-TR" smtClean="0"/>
              <a:pPr/>
              <a:t>26.01.2021</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2F4BFC9-73B1-4468-9F2F-579A5E2837EE}" type="slidenum">
              <a:rPr lang="tr-TR" smtClean="0"/>
              <a:pPr/>
              <a:t>‹#›</a:t>
            </a:fld>
            <a:endParaRPr lang="tr-TR"/>
          </a:p>
        </p:txBody>
      </p:sp>
    </p:spTree>
    <p:extLst>
      <p:ext uri="{BB962C8B-B14F-4D97-AF65-F5344CB8AC3E}">
        <p14:creationId xmlns="" xmlns:p14="http://schemas.microsoft.com/office/powerpoint/2010/main" val="94530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99E53F7-B639-4CCA-8652-3C3A3B0D0670}" type="datetimeFigureOut">
              <a:rPr lang="tr-TR" smtClean="0"/>
              <a:pPr/>
              <a:t>26.01.2021</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2F4BFC9-73B1-4468-9F2F-579A5E2837EE}" type="slidenum">
              <a:rPr lang="tr-TR" smtClean="0"/>
              <a:pPr/>
              <a:t>‹#›</a:t>
            </a:fld>
            <a:endParaRPr lang="tr-TR"/>
          </a:p>
        </p:txBody>
      </p:sp>
    </p:spTree>
    <p:extLst>
      <p:ext uri="{BB962C8B-B14F-4D97-AF65-F5344CB8AC3E}">
        <p14:creationId xmlns="" xmlns:p14="http://schemas.microsoft.com/office/powerpoint/2010/main" val="3182665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9E53F7-B639-4CCA-8652-3C3A3B0D0670}" type="datetimeFigureOut">
              <a:rPr lang="tr-TR" smtClean="0"/>
              <a:pPr/>
              <a:t>26.01.2021</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2F4BFC9-73B1-4468-9F2F-579A5E2837EE}" type="slidenum">
              <a:rPr lang="tr-TR" smtClean="0"/>
              <a:pPr/>
              <a:t>‹#›</a:t>
            </a:fld>
            <a:endParaRPr lang="tr-TR"/>
          </a:p>
        </p:txBody>
      </p:sp>
    </p:spTree>
    <p:extLst>
      <p:ext uri="{BB962C8B-B14F-4D97-AF65-F5344CB8AC3E}">
        <p14:creationId xmlns="" xmlns:p14="http://schemas.microsoft.com/office/powerpoint/2010/main" val="295550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99E53F7-B639-4CCA-8652-3C3A3B0D0670}" type="datetimeFigureOut">
              <a:rPr lang="tr-TR" smtClean="0"/>
              <a:pPr/>
              <a:t>26.01.2021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2F4BFC9-73B1-4468-9F2F-579A5E2837EE}" type="slidenum">
              <a:rPr lang="tr-TR" smtClean="0"/>
              <a:pPr/>
              <a:t>‹#›</a:t>
            </a:fld>
            <a:endParaRPr lang="tr-TR"/>
          </a:p>
        </p:txBody>
      </p:sp>
    </p:spTree>
    <p:extLst>
      <p:ext uri="{BB962C8B-B14F-4D97-AF65-F5344CB8AC3E}">
        <p14:creationId xmlns="" xmlns:p14="http://schemas.microsoft.com/office/powerpoint/2010/main" val="846197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99E53F7-B639-4CCA-8652-3C3A3B0D0670}" type="datetimeFigureOut">
              <a:rPr lang="tr-TR" smtClean="0"/>
              <a:pPr/>
              <a:t>26.01.2021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F4BFC9-73B1-4468-9F2F-579A5E2837EE}" type="slidenum">
              <a:rPr lang="tr-TR" smtClean="0"/>
              <a:pPr/>
              <a:t>‹#›</a:t>
            </a:fld>
            <a:endParaRPr lang="tr-TR"/>
          </a:p>
        </p:txBody>
      </p:sp>
    </p:spTree>
    <p:extLst>
      <p:ext uri="{BB962C8B-B14F-4D97-AF65-F5344CB8AC3E}">
        <p14:creationId xmlns="" xmlns:p14="http://schemas.microsoft.com/office/powerpoint/2010/main" val="27738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99E53F7-B639-4CCA-8652-3C3A3B0D0670}" type="datetimeFigureOut">
              <a:rPr lang="tr-TR" smtClean="0"/>
              <a:pPr/>
              <a:t>26.01.2021</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2F4BFC9-73B1-4468-9F2F-579A5E2837EE}" type="slidenum">
              <a:rPr lang="tr-TR" smtClean="0"/>
              <a:pPr/>
              <a:t>‹#›</a:t>
            </a:fld>
            <a:endParaRPr lang="tr-TR"/>
          </a:p>
        </p:txBody>
      </p:sp>
    </p:spTree>
    <p:extLst>
      <p:ext uri="{BB962C8B-B14F-4D97-AF65-F5344CB8AC3E}">
        <p14:creationId xmlns="" xmlns:p14="http://schemas.microsoft.com/office/powerpoint/2010/main" val="56311347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72492" y="209008"/>
            <a:ext cx="8347166" cy="1789609"/>
          </a:xfrm>
        </p:spPr>
        <p:txBody>
          <a:bodyPr>
            <a:normAutofit/>
          </a:bodyPr>
          <a:lstStyle/>
          <a:p>
            <a:pPr algn="ctr"/>
            <a:r>
              <a:rPr lang="tr-TR" sz="3600" b="1" dirty="0" smtClean="0">
                <a:latin typeface="Agency FB" panose="020B0503020202020204" pitchFamily="34" charset="0"/>
              </a:rPr>
              <a:t>Elazığ İl Milli Eğitim Müdürlüğü</a:t>
            </a:r>
            <a:br>
              <a:rPr lang="tr-TR" sz="3600" b="1" dirty="0" smtClean="0">
                <a:latin typeface="Agency FB" panose="020B0503020202020204" pitchFamily="34" charset="0"/>
              </a:rPr>
            </a:br>
            <a:r>
              <a:rPr lang="tr-TR" sz="3600" b="1" dirty="0" smtClean="0">
                <a:latin typeface="Agency FB" panose="020B0503020202020204" pitchFamily="34" charset="0"/>
              </a:rPr>
              <a:t>Örnek Çalışmalar Paylaşım Günleri-2021</a:t>
            </a:r>
            <a:endParaRPr lang="tr-TR" sz="3600" b="1" dirty="0">
              <a:latin typeface="Agency FB" panose="020B0503020202020204" pitchFamily="34" charset="0"/>
            </a:endParaRPr>
          </a:p>
        </p:txBody>
      </p:sp>
      <p:pic>
        <p:nvPicPr>
          <p:cNvPr id="3" name="Resim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78823" y="0"/>
            <a:ext cx="2233747" cy="2354451"/>
          </a:xfrm>
          <a:prstGeom prst="rect">
            <a:avLst/>
          </a:prstGeom>
        </p:spPr>
      </p:pic>
      <p:pic>
        <p:nvPicPr>
          <p:cNvPr id="4" name="10 Resim" descr="C:\Users\Toshiba\Desktop\İNTERNET SİTESİ\FOTOLAR\YlogoOK (1).jpg"/>
          <p:cNvPicPr>
            <a:picLocks noChangeAspect="1" noChangeArrowheads="1"/>
          </p:cNvPicPr>
          <p:nvPr/>
        </p:nvPicPr>
        <p:blipFill>
          <a:blip r:embed="rId3"/>
          <a:srcRect/>
          <a:stretch>
            <a:fillRect/>
          </a:stretch>
        </p:blipFill>
        <p:spPr bwMode="auto">
          <a:xfrm>
            <a:off x="9731830" y="0"/>
            <a:ext cx="2460170" cy="2717074"/>
          </a:xfrm>
          <a:prstGeom prst="rect">
            <a:avLst/>
          </a:prstGeom>
          <a:noFill/>
          <a:ln w="9525">
            <a:noFill/>
            <a:miter lim="800000"/>
            <a:headEnd/>
            <a:tailEnd/>
          </a:ln>
        </p:spPr>
      </p:pic>
      <p:sp>
        <p:nvSpPr>
          <p:cNvPr id="5" name="4 Dikdörtgen"/>
          <p:cNvSpPr/>
          <p:nvPr/>
        </p:nvSpPr>
        <p:spPr>
          <a:xfrm>
            <a:off x="496389" y="2024743"/>
            <a:ext cx="11260181" cy="369332"/>
          </a:xfrm>
          <a:prstGeom prst="rect">
            <a:avLst/>
          </a:prstGeom>
        </p:spPr>
        <p:txBody>
          <a:bodyPr wrap="square">
            <a:spAutoFit/>
          </a:bodyPr>
          <a:lstStyle/>
          <a:p>
            <a:pPr algn="ctr"/>
            <a:r>
              <a:rPr lang="tr-TR" dirty="0" smtClean="0">
                <a:latin typeface="Comic Sans MS" pitchFamily="66" charset="0"/>
              </a:rPr>
              <a:t>KEBAN MUSA COŞKUN ORTAOKULU</a:t>
            </a:r>
          </a:p>
        </p:txBody>
      </p:sp>
      <p:pic>
        <p:nvPicPr>
          <p:cNvPr id="6" name="Picture 11" descr="C:\Users\Müdür\Desktop\k_23104729_IMG-20191219-WA0086.jpg"/>
          <p:cNvPicPr>
            <a:picLocks noChangeAspect="1" noChangeArrowheads="1"/>
          </p:cNvPicPr>
          <p:nvPr/>
        </p:nvPicPr>
        <p:blipFill>
          <a:blip r:embed="rId4"/>
          <a:srcRect/>
          <a:stretch>
            <a:fillRect/>
          </a:stretch>
        </p:blipFill>
        <p:spPr bwMode="auto">
          <a:xfrm>
            <a:off x="0" y="2468881"/>
            <a:ext cx="12192000" cy="4389120"/>
          </a:xfrm>
          <a:prstGeom prst="rect">
            <a:avLst/>
          </a:prstGeom>
          <a:noFill/>
          <a:ln w="9525">
            <a:noFill/>
            <a:miter lim="800000"/>
            <a:headEnd/>
            <a:tailEnd/>
          </a:ln>
        </p:spPr>
      </p:pic>
    </p:spTree>
    <p:extLst>
      <p:ext uri="{BB962C8B-B14F-4D97-AF65-F5344CB8AC3E}">
        <p14:creationId xmlns="" xmlns:p14="http://schemas.microsoft.com/office/powerpoint/2010/main" val="3400679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06730" y="640080"/>
            <a:ext cx="9897881" cy="5786846"/>
          </a:xfrm>
        </p:spPr>
        <p:txBody>
          <a:bodyPr>
            <a:normAutofit/>
          </a:bodyPr>
          <a:lstStyle/>
          <a:p>
            <a:r>
              <a:rPr lang="tr-TR" sz="4800" b="1" dirty="0" smtClean="0"/>
              <a:t>Gerçekleştirilen Faaliyetler:</a:t>
            </a:r>
          </a:p>
          <a:p>
            <a:pPr marL="0" indent="0">
              <a:buFontTx/>
              <a:buChar char="-"/>
            </a:pPr>
            <a:r>
              <a:rPr lang="tr-TR" dirty="0" smtClean="0"/>
              <a:t>İlimizde ilk olarak yine bizim okulun yapmış Robotik Kodlama ve STEM atölyesini kurduk.Bilişim Teknoloji öğretmenimiz Buket KAYA AKBAŞ Koordinesinde  çalışmalarımız devam etmektedir.</a:t>
            </a:r>
          </a:p>
          <a:p>
            <a:pPr marL="0" indent="0">
              <a:buFontTx/>
              <a:buChar char="-"/>
            </a:pPr>
            <a:r>
              <a:rPr lang="tr-TR" dirty="0" smtClean="0"/>
              <a:t> 14.</a:t>
            </a:r>
            <a:r>
              <a:rPr lang="tr-TR" dirty="0" err="1" smtClean="0"/>
              <a:t>sü</a:t>
            </a:r>
            <a:r>
              <a:rPr lang="tr-TR" dirty="0" smtClean="0"/>
              <a:t> düzenlenen TÜBİTAK 2204 - B Ortaokul Öğrencileri Araştırma Projeleri Yarışmasına Fen Bilimleri Öğretmenimiz Selma DURAN </a:t>
            </a:r>
            <a:r>
              <a:rPr lang="tr-TR" dirty="0" err="1" smtClean="0"/>
              <a:t>Koordinatörlğünde</a:t>
            </a:r>
            <a:r>
              <a:rPr lang="tr-TR" dirty="0" smtClean="0"/>
              <a:t> toplam 3 başvuru yaptık. Projelerimizden iki tanesi bölge sergisine davet edildi.</a:t>
            </a:r>
          </a:p>
          <a:p>
            <a:pPr marL="0" indent="0">
              <a:buNone/>
            </a:pPr>
            <a:r>
              <a:rPr lang="tr-TR" dirty="0" smtClean="0"/>
              <a:t>-Her yıl başvuru yaptığımız 4006 TÜBİTAK fuarına bu yıl 15 proje ile başvurumuzu yaptık.</a:t>
            </a:r>
          </a:p>
          <a:p>
            <a:pPr marL="0" indent="0">
              <a:buNone/>
            </a:pPr>
            <a:endParaRPr lang="tr-TR" sz="2800" dirty="0" smtClean="0"/>
          </a:p>
        </p:txBody>
      </p:sp>
      <p:pic>
        <p:nvPicPr>
          <p:cNvPr id="5" name="4 Resim"/>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628707" y="3905794"/>
            <a:ext cx="1920241" cy="2704012"/>
          </a:xfrm>
          <a:prstGeom prst="rect">
            <a:avLst/>
          </a:prstGeom>
          <a:noFill/>
        </p:spPr>
      </p:pic>
      <p:pic>
        <p:nvPicPr>
          <p:cNvPr id="6" name="5 Resim"/>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9483634" y="3866606"/>
            <a:ext cx="2259875" cy="2756263"/>
          </a:xfrm>
          <a:prstGeom prst="rect">
            <a:avLst/>
          </a:prstGeom>
          <a:noFill/>
        </p:spPr>
      </p:pic>
      <p:pic>
        <p:nvPicPr>
          <p:cNvPr id="3074" name="Picture 2" descr="C:\Users\Müdür\Desktop\25153243_KOD2.jpg"/>
          <p:cNvPicPr>
            <a:picLocks noChangeAspect="1" noChangeArrowheads="1"/>
          </p:cNvPicPr>
          <p:nvPr/>
        </p:nvPicPr>
        <p:blipFill>
          <a:blip r:embed="rId4"/>
          <a:srcRect/>
          <a:stretch>
            <a:fillRect/>
          </a:stretch>
        </p:blipFill>
        <p:spPr bwMode="auto">
          <a:xfrm>
            <a:off x="404949" y="3866606"/>
            <a:ext cx="3422468" cy="2805791"/>
          </a:xfrm>
          <a:prstGeom prst="rect">
            <a:avLst/>
          </a:prstGeom>
          <a:noFill/>
        </p:spPr>
      </p:pic>
      <p:pic>
        <p:nvPicPr>
          <p:cNvPr id="3075" name="Picture 3" descr="C:\Users\Müdür\Desktop\29115542_IMG-20190429-WA0005.jpg"/>
          <p:cNvPicPr>
            <a:picLocks noChangeAspect="1" noChangeArrowheads="1"/>
          </p:cNvPicPr>
          <p:nvPr/>
        </p:nvPicPr>
        <p:blipFill>
          <a:blip r:embed="rId5"/>
          <a:srcRect/>
          <a:stretch>
            <a:fillRect/>
          </a:stretch>
        </p:blipFill>
        <p:spPr bwMode="auto">
          <a:xfrm>
            <a:off x="3971108" y="3905794"/>
            <a:ext cx="3644537" cy="2687003"/>
          </a:xfrm>
          <a:prstGeom prst="rect">
            <a:avLst/>
          </a:prstGeom>
          <a:noFill/>
        </p:spPr>
      </p:pic>
    </p:spTree>
    <p:extLst>
      <p:ext uri="{BB962C8B-B14F-4D97-AF65-F5344CB8AC3E}">
        <p14:creationId xmlns="" xmlns:p14="http://schemas.microsoft.com/office/powerpoint/2010/main" val="205751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06730" y="640080"/>
            <a:ext cx="9897881" cy="5786846"/>
          </a:xfrm>
        </p:spPr>
        <p:txBody>
          <a:bodyPr>
            <a:normAutofit/>
          </a:bodyPr>
          <a:lstStyle/>
          <a:p>
            <a:r>
              <a:rPr lang="tr-TR" sz="4800" b="1" dirty="0" smtClean="0"/>
              <a:t>Gerçekleştirilen Faaliyetler:</a:t>
            </a:r>
          </a:p>
          <a:p>
            <a:pPr marL="0" indent="0">
              <a:buFontTx/>
              <a:buChar char="-"/>
            </a:pPr>
            <a:r>
              <a:rPr lang="tr-TR" dirty="0" smtClean="0"/>
              <a:t>“Özgün Materyallerle Yabancı Dil Öğrenme” e-</a:t>
            </a:r>
            <a:r>
              <a:rPr lang="tr-TR" dirty="0" err="1" smtClean="0"/>
              <a:t>twinning</a:t>
            </a:r>
            <a:r>
              <a:rPr lang="tr-TR" dirty="0" smtClean="0"/>
              <a:t> projemiz ile Avrupa Kalite Etiketi ve Ulusal  Kalite Etiketi aldık. E-</a:t>
            </a:r>
            <a:r>
              <a:rPr lang="tr-TR" dirty="0" err="1" smtClean="0"/>
              <a:t>Twinnig</a:t>
            </a:r>
            <a:r>
              <a:rPr lang="tr-TR" dirty="0" smtClean="0"/>
              <a:t> okulu olmak için başvurumuzu yaptık.</a:t>
            </a:r>
          </a:p>
          <a:p>
            <a:pPr marL="0" indent="0">
              <a:buNone/>
            </a:pPr>
            <a:r>
              <a:rPr lang="tr-TR" dirty="0" smtClean="0"/>
              <a:t>-Okulumuza ait bir logomuz yoktu. Görsel Sanatlar Öğretmenimiz Oktay </a:t>
            </a:r>
            <a:r>
              <a:rPr lang="tr-TR" dirty="0" err="1" smtClean="0"/>
              <a:t>ATAŞ’ın</a:t>
            </a:r>
            <a:r>
              <a:rPr lang="tr-TR" dirty="0" smtClean="0"/>
              <a:t> tasarımı ile okulumuz ilk defa bir logosu oluşturuldu.</a:t>
            </a:r>
          </a:p>
          <a:p>
            <a:pPr marL="0" indent="0">
              <a:buNone/>
            </a:pPr>
            <a:r>
              <a:rPr lang="tr-TR" dirty="0" smtClean="0"/>
              <a:t>- Türkiye genelinde Emniyet Genel Müdürlüğü tarafından “Bu Kemer Sana Çok Yakışıyor” yarışması yapıldı. Okulumuz Görsel Sanatlar Öğretmeni Oktay ATAŞ ve öğrencilerimizin yapmış olduğu çalışma Mansiyon ödülüne layık görüldü </a:t>
            </a:r>
          </a:p>
          <a:p>
            <a:pPr marL="0" indent="0">
              <a:buNone/>
            </a:pPr>
            <a:endParaRPr lang="tr-TR" sz="2800" dirty="0" smtClean="0"/>
          </a:p>
        </p:txBody>
      </p:sp>
      <p:pic>
        <p:nvPicPr>
          <p:cNvPr id="4" name="3 Resim" descr="C:\Users\OKTAY\Desktop\yarışma\69484825_620x410.jpg"/>
          <p:cNvPicPr/>
          <p:nvPr/>
        </p:nvPicPr>
        <p:blipFill>
          <a:blip r:embed="rId2"/>
          <a:srcRect/>
          <a:stretch>
            <a:fillRect/>
          </a:stretch>
        </p:blipFill>
        <p:spPr bwMode="auto">
          <a:xfrm>
            <a:off x="8503920" y="3997234"/>
            <a:ext cx="3163388" cy="2630136"/>
          </a:xfrm>
          <a:prstGeom prst="rect">
            <a:avLst/>
          </a:prstGeom>
          <a:noFill/>
          <a:ln w="9525">
            <a:noFill/>
            <a:miter lim="800000"/>
            <a:headEnd/>
            <a:tailEnd/>
          </a:ln>
        </p:spPr>
      </p:pic>
      <p:pic>
        <p:nvPicPr>
          <p:cNvPr id="5" name="4 Resim"/>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217714" y="4088673"/>
            <a:ext cx="3126377" cy="2599509"/>
          </a:xfrm>
          <a:prstGeom prst="rect">
            <a:avLst/>
          </a:prstGeom>
        </p:spPr>
      </p:pic>
      <p:pic>
        <p:nvPicPr>
          <p:cNvPr id="7" name="10 Resim" descr="C:\Users\Toshiba\Desktop\İNTERNET SİTESİ\FOTOLAR\YlogoOK (1).jpg"/>
          <p:cNvPicPr>
            <a:picLocks noChangeAspect="1" noChangeArrowheads="1"/>
          </p:cNvPicPr>
          <p:nvPr/>
        </p:nvPicPr>
        <p:blipFill>
          <a:blip r:embed="rId4"/>
          <a:srcRect/>
          <a:stretch>
            <a:fillRect/>
          </a:stretch>
        </p:blipFill>
        <p:spPr bwMode="auto">
          <a:xfrm>
            <a:off x="6061167" y="4127863"/>
            <a:ext cx="2460170" cy="2560320"/>
          </a:xfrm>
          <a:prstGeom prst="rect">
            <a:avLst/>
          </a:prstGeom>
          <a:noFill/>
          <a:ln w="9525">
            <a:noFill/>
            <a:miter lim="800000"/>
            <a:headEnd/>
            <a:tailEnd/>
          </a:ln>
        </p:spPr>
      </p:pic>
      <p:pic>
        <p:nvPicPr>
          <p:cNvPr id="2050" name="Picture 2" descr="C:\Users\Müdür\Desktop\07161837_etwinning.jpg"/>
          <p:cNvPicPr>
            <a:picLocks noChangeAspect="1" noChangeArrowheads="1"/>
          </p:cNvPicPr>
          <p:nvPr/>
        </p:nvPicPr>
        <p:blipFill>
          <a:blip r:embed="rId5"/>
          <a:srcRect/>
          <a:stretch>
            <a:fillRect/>
          </a:stretch>
        </p:blipFill>
        <p:spPr bwMode="auto">
          <a:xfrm>
            <a:off x="3500845" y="3938452"/>
            <a:ext cx="2455818" cy="2619102"/>
          </a:xfrm>
          <a:prstGeom prst="rect">
            <a:avLst/>
          </a:prstGeom>
          <a:noFill/>
        </p:spPr>
      </p:pic>
    </p:spTree>
    <p:extLst>
      <p:ext uri="{BB962C8B-B14F-4D97-AF65-F5344CB8AC3E}">
        <p14:creationId xmlns="" xmlns:p14="http://schemas.microsoft.com/office/powerpoint/2010/main" val="205751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06730" y="640080"/>
            <a:ext cx="9897881" cy="5786846"/>
          </a:xfrm>
        </p:spPr>
        <p:txBody>
          <a:bodyPr>
            <a:normAutofit/>
          </a:bodyPr>
          <a:lstStyle/>
          <a:p>
            <a:r>
              <a:rPr lang="tr-TR" sz="4800" b="1" dirty="0" smtClean="0"/>
              <a:t>Gerçekleştirilen Faaliyetler:</a:t>
            </a:r>
          </a:p>
          <a:p>
            <a:pPr marL="0" indent="0">
              <a:buFontTx/>
              <a:buChar char="-"/>
            </a:pPr>
            <a:r>
              <a:rPr lang="tr-TR" dirty="0" smtClean="0"/>
              <a:t>Elazığ Bilim Sanat Merkezi tarafından ilimizdeki ortaokullar arasında düzenlenen ‘’Harezmi’den Cahit </a:t>
            </a:r>
            <a:r>
              <a:rPr lang="tr-TR" dirty="0" err="1" smtClean="0"/>
              <a:t>Arf’a</a:t>
            </a:r>
            <a:r>
              <a:rPr lang="tr-TR" dirty="0" smtClean="0"/>
              <a:t> Akıl Oyunları ‘’ yarışmasına Teknoloji Tasarım Öğretmeni Zeynep TOPALOĞLU Koordinesinde katılım sağladık. 17 okulun katılımıyla gerçekleşen ön eleme etabında ilk 6 ‘ya girmeyi başardılar.  Musa Coşkun Ortaokulu 6 Ocak 2020 final etabında 1.olmayı başarmıştır.</a:t>
            </a:r>
          </a:p>
          <a:p>
            <a:pPr marL="0" indent="0">
              <a:buNone/>
            </a:pPr>
            <a:r>
              <a:rPr lang="tr-TR" dirty="0" smtClean="0"/>
              <a:t>- Türkiye Akıl ve Zeka Oyunları Federasyonu’nun  (TAZOF) düzenlemiş olduğu Akıl ve Zeka Oyunları Turnuvasında okulumuz öğrencilerinden Süleyman ORHAN ‘’Mangala’’ dalında il birincisi  Olmuştur. </a:t>
            </a:r>
            <a:r>
              <a:rPr lang="tr-TR" dirty="0" err="1" smtClean="0"/>
              <a:t>Rüyanur</a:t>
            </a:r>
            <a:r>
              <a:rPr lang="tr-TR" dirty="0" smtClean="0"/>
              <a:t> ÖZCAN ‘’</a:t>
            </a:r>
            <a:r>
              <a:rPr lang="tr-TR" dirty="0" err="1" smtClean="0"/>
              <a:t>Pentago</a:t>
            </a:r>
            <a:r>
              <a:rPr lang="tr-TR" dirty="0" smtClean="0"/>
              <a:t>’’ dalında il birincisi olmuştur. Öğrencilerimiz il birinciliklerini kazandıklarından dolayı Antalya’da düzenlenecek olan Türkiye finallerine katılmaya hak kazanmışlardır.</a:t>
            </a:r>
          </a:p>
        </p:txBody>
      </p:sp>
      <p:pic>
        <p:nvPicPr>
          <p:cNvPr id="5" name="4 Resim"/>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05395" y="4629009"/>
            <a:ext cx="3735976" cy="2046111"/>
          </a:xfrm>
          <a:prstGeom prst="rect">
            <a:avLst/>
          </a:prstGeom>
          <a:noFill/>
        </p:spPr>
      </p:pic>
      <p:pic>
        <p:nvPicPr>
          <p:cNvPr id="6" name="5 Resim"/>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749028" y="4474029"/>
            <a:ext cx="3441383" cy="2194560"/>
          </a:xfrm>
          <a:prstGeom prst="rect">
            <a:avLst/>
          </a:prstGeom>
          <a:noFill/>
        </p:spPr>
      </p:pic>
      <p:pic>
        <p:nvPicPr>
          <p:cNvPr id="7" name="Picture 2" descr="C:\Users\Müdür\Desktop\07162303_IMG-20200107-WA0010.jpg"/>
          <p:cNvPicPr>
            <a:picLocks noChangeAspect="1" noChangeArrowheads="1"/>
          </p:cNvPicPr>
          <p:nvPr/>
        </p:nvPicPr>
        <p:blipFill>
          <a:blip r:embed="rId4" cstate="print"/>
          <a:srcRect/>
          <a:stretch>
            <a:fillRect/>
          </a:stretch>
        </p:blipFill>
        <p:spPr bwMode="auto">
          <a:xfrm>
            <a:off x="8299268" y="4532810"/>
            <a:ext cx="3574869" cy="2116183"/>
          </a:xfrm>
          <a:prstGeom prst="rect">
            <a:avLst/>
          </a:prstGeom>
          <a:noFill/>
        </p:spPr>
      </p:pic>
    </p:spTree>
    <p:extLst>
      <p:ext uri="{BB962C8B-B14F-4D97-AF65-F5344CB8AC3E}">
        <p14:creationId xmlns="" xmlns:p14="http://schemas.microsoft.com/office/powerpoint/2010/main" val="205751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06730" y="640080"/>
            <a:ext cx="9897881" cy="5786846"/>
          </a:xfrm>
        </p:spPr>
        <p:txBody>
          <a:bodyPr>
            <a:normAutofit/>
          </a:bodyPr>
          <a:lstStyle/>
          <a:p>
            <a:r>
              <a:rPr lang="tr-TR" sz="2000" b="1" dirty="0" smtClean="0"/>
              <a:t>Gerçekleştirilen Faaliyetler:</a:t>
            </a:r>
          </a:p>
          <a:p>
            <a:pPr marL="0" indent="0">
              <a:buFontTx/>
              <a:buChar char="-"/>
            </a:pPr>
            <a:r>
              <a:rPr lang="tr-TR" dirty="0" smtClean="0"/>
              <a:t>Dünya Zeka Oyunları Şampiyonası’na öğrenci </a:t>
            </a:r>
            <a:r>
              <a:rPr lang="tr-TR" dirty="0" err="1" smtClean="0"/>
              <a:t>şeçmek</a:t>
            </a:r>
            <a:r>
              <a:rPr lang="tr-TR" dirty="0" smtClean="0"/>
              <a:t> amacıyla yapılan Beyin Olimpiyatlarının il seçmelerinde okulumuz öğrencilerinden Zeynep TUNÇ tam puan </a:t>
            </a:r>
            <a:r>
              <a:rPr lang="tr-TR" dirty="0" err="1" smtClean="0"/>
              <a:t>alarail</a:t>
            </a:r>
            <a:r>
              <a:rPr lang="tr-TR" dirty="0" smtClean="0"/>
              <a:t> birincisi olarak İstanbul’da düzenlenecek turnuvaya katılma hakkı kazanmıştır.</a:t>
            </a:r>
          </a:p>
          <a:p>
            <a:pPr marL="0" indent="0">
              <a:buNone/>
            </a:pPr>
            <a:r>
              <a:rPr lang="tr-TR" dirty="0" smtClean="0"/>
              <a:t>- Musa Coşkun Ortaokulu olarak geçen yıl Türkiye Zeka Vakfı’nın düzenlemiş olduğu ‘’Türkiye okullar arası zeka oyunları’’ yarışmasına 3 öğrencimizle katılım sağladık.Üç aşamadan yapılan yarışmanın il finalleri sınavında öğrencilerimiz il 2. Olarak dereceye girmişlerdir.Erzurum’da düzenlenen bölge sınavlarına katılmaya hak kazanmışlardır.Bölge finallerinde öğrencilerimiz 8.olarak ayrılmıştır.Bu yıl yenisi düzenlenen yarışmada öğrencilerimiz il birinciliğini kazanmışlardır.Öğrencilerimizle birlikte 2.aşama olan 22 0cak 2021 de yapılacak olan bölge finallerine hazırlanmaktayız.</a:t>
            </a:r>
          </a:p>
        </p:txBody>
      </p:sp>
      <p:pic>
        <p:nvPicPr>
          <p:cNvPr id="4" name="3 Resim"/>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929154" y="4023361"/>
            <a:ext cx="4262846" cy="2834640"/>
          </a:xfrm>
          <a:prstGeom prst="rect">
            <a:avLst/>
          </a:prstGeom>
          <a:noFill/>
        </p:spPr>
      </p:pic>
      <p:pic>
        <p:nvPicPr>
          <p:cNvPr id="1027" name="Picture 3" descr="C:\Users\Müdür\Desktop\21093410_IMG-20190513-WA0005.jpg"/>
          <p:cNvPicPr>
            <a:picLocks noChangeAspect="1" noChangeArrowheads="1"/>
          </p:cNvPicPr>
          <p:nvPr/>
        </p:nvPicPr>
        <p:blipFill>
          <a:blip r:embed="rId3"/>
          <a:srcRect/>
          <a:stretch>
            <a:fillRect/>
          </a:stretch>
        </p:blipFill>
        <p:spPr bwMode="auto">
          <a:xfrm>
            <a:off x="1031965" y="4049486"/>
            <a:ext cx="6635930" cy="2808514"/>
          </a:xfrm>
          <a:prstGeom prst="rect">
            <a:avLst/>
          </a:prstGeom>
          <a:noFill/>
        </p:spPr>
      </p:pic>
    </p:spTree>
    <p:extLst>
      <p:ext uri="{BB962C8B-B14F-4D97-AF65-F5344CB8AC3E}">
        <p14:creationId xmlns="" xmlns:p14="http://schemas.microsoft.com/office/powerpoint/2010/main" val="205751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5431" y="209005"/>
            <a:ext cx="10869181" cy="6296297"/>
          </a:xfrm>
        </p:spPr>
        <p:txBody>
          <a:bodyPr>
            <a:normAutofit/>
          </a:bodyPr>
          <a:lstStyle/>
          <a:p>
            <a:r>
              <a:rPr lang="tr-TR" b="1" dirty="0" smtClean="0"/>
              <a:t>Ulaşılan Sonuçlar:</a:t>
            </a:r>
            <a:r>
              <a:rPr lang="tr-TR" dirty="0" smtClean="0"/>
              <a:t> </a:t>
            </a:r>
          </a:p>
          <a:p>
            <a:pPr>
              <a:buNone/>
            </a:pPr>
            <a:r>
              <a:rPr lang="tr-TR" dirty="0" smtClean="0"/>
              <a:t>-Öğretmenlerimiz EBA da canlı dersleri daha etkin kılmak için Web 02 araçları </a:t>
            </a:r>
            <a:r>
              <a:rPr lang="tr-TR" dirty="0" err="1" smtClean="0"/>
              <a:t>kahoot</a:t>
            </a:r>
            <a:r>
              <a:rPr lang="tr-TR" dirty="0" smtClean="0"/>
              <a:t> ile yarışmalar, </a:t>
            </a:r>
            <a:r>
              <a:rPr lang="tr-TR" dirty="0" err="1" smtClean="0"/>
              <a:t>quiveri</a:t>
            </a:r>
            <a:r>
              <a:rPr lang="tr-TR" dirty="0" smtClean="0"/>
              <a:t> ile matematik işlemleri olan kağıt görselleri hareketlendirme, Word art ile matematik dersi temel kavramlar  için kullanarak geçen yıl ortaokullar arasında </a:t>
            </a:r>
            <a:r>
              <a:rPr lang="tr-TR" dirty="0" err="1" smtClean="0"/>
              <a:t>EBA’yı</a:t>
            </a:r>
            <a:r>
              <a:rPr lang="tr-TR" dirty="0" smtClean="0"/>
              <a:t> en etkin kullanan ortaokulu olduk.</a:t>
            </a:r>
          </a:p>
          <a:p>
            <a:pPr>
              <a:buNone/>
            </a:pPr>
            <a:r>
              <a:rPr lang="tr-TR" dirty="0" smtClean="0"/>
              <a:t>-okulumuz TEMA Gönüllüsü </a:t>
            </a:r>
            <a:r>
              <a:rPr lang="tr-TR" dirty="0" err="1" smtClean="0"/>
              <a:t>ünvanı</a:t>
            </a:r>
            <a:r>
              <a:rPr lang="tr-TR" dirty="0" smtClean="0"/>
              <a:t> alarak öğrencilerimizin “doğamızı ve doğal güzelliklerimiz doğa bekçileri tarafından değil,sevgi gönülleri tarafından korunur” doğaya karşı sorumluk aidiyetini oluşturduk.</a:t>
            </a:r>
            <a:endParaRPr lang="tr-TR" dirty="0"/>
          </a:p>
        </p:txBody>
      </p:sp>
      <p:pic>
        <p:nvPicPr>
          <p:cNvPr id="4" name="3 Resim"/>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1057955" y="3034589"/>
            <a:ext cx="2238375" cy="1259086"/>
          </a:xfrm>
          <a:prstGeom prst="rect">
            <a:avLst/>
          </a:prstGeom>
        </p:spPr>
      </p:pic>
      <p:pic>
        <p:nvPicPr>
          <p:cNvPr id="5" name="4 Resim"/>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1003170" y="4710928"/>
            <a:ext cx="2452450" cy="1381125"/>
          </a:xfrm>
          <a:prstGeom prst="rect">
            <a:avLst/>
          </a:prstGeom>
        </p:spPr>
      </p:pic>
      <p:pic>
        <p:nvPicPr>
          <p:cNvPr id="6" name="5 Resim"/>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3605212" y="2995400"/>
            <a:ext cx="2238375" cy="1259086"/>
          </a:xfrm>
          <a:prstGeom prst="rect">
            <a:avLst/>
          </a:prstGeom>
        </p:spPr>
      </p:pic>
      <p:pic>
        <p:nvPicPr>
          <p:cNvPr id="7" name="6 Resim"/>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3592966" y="4400244"/>
            <a:ext cx="2524125" cy="1950244"/>
          </a:xfrm>
          <a:prstGeom prst="rect">
            <a:avLst/>
          </a:prstGeom>
        </p:spPr>
      </p:pic>
      <p:pic>
        <p:nvPicPr>
          <p:cNvPr id="8" name="7 Resim"/>
          <p:cNvPicPr/>
          <p:nvPr/>
        </p:nvPicPr>
        <p:blipFill>
          <a:blip r:embed="rId5">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6276723" y="2926080"/>
            <a:ext cx="2958717" cy="3487783"/>
          </a:xfrm>
          <a:prstGeom prst="rect">
            <a:avLst/>
          </a:prstGeom>
        </p:spPr>
      </p:pic>
      <p:pic>
        <p:nvPicPr>
          <p:cNvPr id="4098" name="Picture 2"/>
          <p:cNvPicPr>
            <a:picLocks noChangeAspect="1" noChangeArrowheads="1"/>
          </p:cNvPicPr>
          <p:nvPr/>
        </p:nvPicPr>
        <p:blipFill>
          <a:blip r:embed="rId6"/>
          <a:srcRect/>
          <a:stretch>
            <a:fillRect/>
          </a:stretch>
        </p:blipFill>
        <p:spPr bwMode="auto">
          <a:xfrm>
            <a:off x="9283337" y="2886892"/>
            <a:ext cx="2660469" cy="3631476"/>
          </a:xfrm>
          <a:prstGeom prst="rect">
            <a:avLst/>
          </a:prstGeom>
          <a:noFill/>
          <a:ln w="9525">
            <a:noFill/>
            <a:miter lim="800000"/>
            <a:headEnd/>
            <a:tailEnd/>
          </a:ln>
          <a:effectLst/>
        </p:spPr>
      </p:pic>
    </p:spTree>
    <p:extLst>
      <p:ext uri="{BB962C8B-B14F-4D97-AF65-F5344CB8AC3E}">
        <p14:creationId xmlns="" xmlns:p14="http://schemas.microsoft.com/office/powerpoint/2010/main" val="2180621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5" y="326571"/>
            <a:ext cx="11073538" cy="6335486"/>
          </a:xfrm>
        </p:spPr>
        <p:txBody>
          <a:bodyPr>
            <a:normAutofit/>
          </a:bodyPr>
          <a:lstStyle/>
          <a:p>
            <a:r>
              <a:rPr lang="tr-TR" sz="4800" b="1" dirty="0" smtClean="0"/>
              <a:t>Ulaşılan Sonuçlar:</a:t>
            </a:r>
            <a:r>
              <a:rPr lang="tr-TR" sz="4800" dirty="0" smtClean="0"/>
              <a:t> </a:t>
            </a:r>
          </a:p>
          <a:p>
            <a:pPr>
              <a:buNone/>
            </a:pPr>
            <a:r>
              <a:rPr lang="tr-TR" sz="1900" dirty="0" smtClean="0"/>
              <a:t>-Bilişsel ve   Zihinsel Gelişimlerini yeteneklerinin farkına vararak </a:t>
            </a:r>
            <a:r>
              <a:rPr lang="tr-TR" sz="1900" dirty="0" err="1" smtClean="0"/>
              <a:t>Griceviz</a:t>
            </a:r>
            <a:r>
              <a:rPr lang="tr-TR" sz="1900" dirty="0" smtClean="0"/>
              <a:t> ile 20 Öğrencimiz  Bakanlıktan sertifikalarını aldılar.</a:t>
            </a:r>
          </a:p>
          <a:p>
            <a:pPr>
              <a:buNone/>
            </a:pPr>
            <a:r>
              <a:rPr lang="tr-TR" sz="1900" dirty="0" smtClean="0"/>
              <a:t>-ÖRAV işbirliği ile okulumuzda uyguladığımız 5 TAŞ  Sosyal ve Finansal Liderlik projesi okulumuz öğrencilerine değerlerimizle birlikte sosyal girişimcilik bilgi becerilerini öğrenme yöntemleri kullanımları kazandırılıyor.</a:t>
            </a:r>
          </a:p>
          <a:p>
            <a:pPr>
              <a:buNone/>
            </a:pPr>
            <a:endParaRPr lang="tr-TR" sz="3600" dirty="0" smtClean="0"/>
          </a:p>
        </p:txBody>
      </p:sp>
      <p:pic>
        <p:nvPicPr>
          <p:cNvPr id="6147" name="Picture 3" descr="C:\Users\Müdür\Desktop\14204524_5.jpg"/>
          <p:cNvPicPr>
            <a:picLocks noChangeAspect="1" noChangeArrowheads="1"/>
          </p:cNvPicPr>
          <p:nvPr/>
        </p:nvPicPr>
        <p:blipFill>
          <a:blip r:embed="rId2"/>
          <a:srcRect/>
          <a:stretch>
            <a:fillRect/>
          </a:stretch>
        </p:blipFill>
        <p:spPr bwMode="auto">
          <a:xfrm>
            <a:off x="222069" y="3043647"/>
            <a:ext cx="4036423" cy="3592286"/>
          </a:xfrm>
          <a:prstGeom prst="rect">
            <a:avLst/>
          </a:prstGeom>
          <a:noFill/>
        </p:spPr>
      </p:pic>
      <p:pic>
        <p:nvPicPr>
          <p:cNvPr id="6148" name="Picture 4" descr="C:\Users\Müdür\Desktop\14185505_YUUSF.jpg"/>
          <p:cNvPicPr>
            <a:picLocks noChangeAspect="1" noChangeArrowheads="1"/>
          </p:cNvPicPr>
          <p:nvPr/>
        </p:nvPicPr>
        <p:blipFill>
          <a:blip r:embed="rId3"/>
          <a:srcRect/>
          <a:stretch>
            <a:fillRect/>
          </a:stretch>
        </p:blipFill>
        <p:spPr bwMode="auto">
          <a:xfrm>
            <a:off x="4236722" y="2730136"/>
            <a:ext cx="4019004" cy="3644537"/>
          </a:xfrm>
          <a:prstGeom prst="rect">
            <a:avLst/>
          </a:prstGeom>
          <a:noFill/>
        </p:spPr>
      </p:pic>
      <p:pic>
        <p:nvPicPr>
          <p:cNvPr id="1026" name="Picture 2" descr="C:\Users\Müdür\Desktop\thumbnail_IMG-20210124-WA0028.jpg"/>
          <p:cNvPicPr>
            <a:picLocks noChangeAspect="1" noChangeArrowheads="1"/>
          </p:cNvPicPr>
          <p:nvPr/>
        </p:nvPicPr>
        <p:blipFill>
          <a:blip r:embed="rId4"/>
          <a:srcRect/>
          <a:stretch>
            <a:fillRect/>
          </a:stretch>
        </p:blipFill>
        <p:spPr bwMode="auto">
          <a:xfrm>
            <a:off x="8103326" y="2808513"/>
            <a:ext cx="3801291" cy="3735977"/>
          </a:xfrm>
          <a:prstGeom prst="rect">
            <a:avLst/>
          </a:prstGeom>
          <a:noFill/>
        </p:spPr>
      </p:pic>
    </p:spTree>
    <p:extLst>
      <p:ext uri="{BB962C8B-B14F-4D97-AF65-F5344CB8AC3E}">
        <p14:creationId xmlns="" xmlns:p14="http://schemas.microsoft.com/office/powerpoint/2010/main" val="2180621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2513" y="300446"/>
            <a:ext cx="10982099" cy="6139543"/>
          </a:xfrm>
        </p:spPr>
        <p:txBody>
          <a:bodyPr>
            <a:normAutofit/>
          </a:bodyPr>
          <a:lstStyle/>
          <a:p>
            <a:r>
              <a:rPr lang="tr-TR" sz="4800" b="1" dirty="0" smtClean="0"/>
              <a:t>Ulaşılan Sonuçlar:</a:t>
            </a:r>
            <a:r>
              <a:rPr lang="tr-TR" sz="4800" dirty="0" smtClean="0"/>
              <a:t> </a:t>
            </a:r>
          </a:p>
          <a:p>
            <a:pPr>
              <a:buNone/>
            </a:pPr>
            <a:r>
              <a:rPr lang="tr-TR" dirty="0" smtClean="0"/>
              <a:t>-Akıl ve zeka oyunları sınıfı oluşturarak ve Teknoloji Tasarım Öğretmenimizin gayretleri ile bu alanda </a:t>
            </a:r>
            <a:r>
              <a:rPr lang="tr-TR" dirty="0" err="1" smtClean="0"/>
              <a:t>farkındalık</a:t>
            </a:r>
            <a:r>
              <a:rPr lang="tr-TR" dirty="0" smtClean="0"/>
              <a:t> oluşturarak gerek yerelde gerekse ulusal </a:t>
            </a:r>
            <a:r>
              <a:rPr lang="tr-TR" dirty="0" err="1" smtClean="0"/>
              <a:t>yarışmlarda</a:t>
            </a:r>
            <a:r>
              <a:rPr lang="tr-TR" dirty="0" smtClean="0"/>
              <a:t> dereceler elde ettik.</a:t>
            </a:r>
          </a:p>
        </p:txBody>
      </p:sp>
      <p:pic>
        <p:nvPicPr>
          <p:cNvPr id="7171" name="Picture 3" descr="C:\Users\Müdür\Desktop\07162424_IMG-20200106-WA0011.jpg"/>
          <p:cNvPicPr>
            <a:picLocks noChangeAspect="1" noChangeArrowheads="1"/>
          </p:cNvPicPr>
          <p:nvPr/>
        </p:nvPicPr>
        <p:blipFill>
          <a:blip r:embed="rId2"/>
          <a:srcRect/>
          <a:stretch>
            <a:fillRect/>
          </a:stretch>
        </p:blipFill>
        <p:spPr bwMode="auto">
          <a:xfrm>
            <a:off x="500743" y="2076994"/>
            <a:ext cx="5573486" cy="4389120"/>
          </a:xfrm>
          <a:prstGeom prst="rect">
            <a:avLst/>
          </a:prstGeom>
          <a:noFill/>
        </p:spPr>
      </p:pic>
      <p:pic>
        <p:nvPicPr>
          <p:cNvPr id="7172" name="Picture 4" descr="C:\Users\Müdür\Desktop\07162431_IMG-20200107-WA0011.jpg"/>
          <p:cNvPicPr>
            <a:picLocks noChangeAspect="1" noChangeArrowheads="1"/>
          </p:cNvPicPr>
          <p:nvPr/>
        </p:nvPicPr>
        <p:blipFill>
          <a:blip r:embed="rId3"/>
          <a:srcRect/>
          <a:stretch>
            <a:fillRect/>
          </a:stretch>
        </p:blipFill>
        <p:spPr bwMode="auto">
          <a:xfrm>
            <a:off x="6204857" y="2050870"/>
            <a:ext cx="5721532" cy="4454434"/>
          </a:xfrm>
          <a:prstGeom prst="rect">
            <a:avLst/>
          </a:prstGeom>
          <a:noFill/>
        </p:spPr>
      </p:pic>
    </p:spTree>
    <p:extLst>
      <p:ext uri="{BB962C8B-B14F-4D97-AF65-F5344CB8AC3E}">
        <p14:creationId xmlns="" xmlns:p14="http://schemas.microsoft.com/office/powerpoint/2010/main" val="2180621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5431" y="1371600"/>
            <a:ext cx="10869181" cy="4539622"/>
          </a:xfrm>
        </p:spPr>
        <p:txBody>
          <a:bodyPr>
            <a:normAutofit fontScale="85000" lnSpcReduction="20000"/>
          </a:bodyPr>
          <a:lstStyle/>
          <a:p>
            <a:r>
              <a:rPr lang="tr-TR" sz="4800" b="1" dirty="0" smtClean="0"/>
              <a:t>Ulaşılan Sonuçlar:</a:t>
            </a:r>
            <a:r>
              <a:rPr lang="tr-TR" sz="4800" dirty="0" smtClean="0"/>
              <a:t> </a:t>
            </a:r>
          </a:p>
          <a:p>
            <a:pPr>
              <a:buNone/>
            </a:pPr>
            <a:r>
              <a:rPr lang="tr-TR" sz="4800" dirty="0" smtClean="0"/>
              <a:t> -Çalışmalarımızın sonucunda somut başarılar elde ettik. İlçemizde, ilimizde emsal gösterilecek bir okul olduk. Sosyal, kültürel başarılar ile akademik başarılar bir araya gelince lise geçiş sınavı ve bursluluk sınavı başta olmak üzere bir çok alan da başarı elde ettik.</a:t>
            </a:r>
            <a:endParaRPr lang="tr-TR" sz="4800" dirty="0"/>
          </a:p>
        </p:txBody>
      </p:sp>
    </p:spTree>
    <p:extLst>
      <p:ext uri="{BB962C8B-B14F-4D97-AF65-F5344CB8AC3E}">
        <p14:creationId xmlns="" xmlns:p14="http://schemas.microsoft.com/office/powerpoint/2010/main" val="2180621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47172" y="5643155"/>
            <a:ext cx="10413749" cy="875211"/>
          </a:xfrm>
        </p:spPr>
        <p:txBody>
          <a:bodyPr>
            <a:normAutofit/>
          </a:bodyPr>
          <a:lstStyle/>
          <a:p>
            <a:pPr marL="0" indent="0">
              <a:buNone/>
            </a:pPr>
            <a:r>
              <a:rPr lang="tr-TR" sz="3200" b="1" dirty="0" smtClean="0"/>
              <a:t>    BENİ SABIRLA DİNLEDİĞİNİZ İÇİN TEŞEKKÜR EDERİM.</a:t>
            </a:r>
          </a:p>
          <a:p>
            <a:pPr marL="0" indent="0">
              <a:buNone/>
            </a:pPr>
            <a:endParaRPr lang="tr-TR" sz="8800" b="1" dirty="0" smtClean="0"/>
          </a:p>
        </p:txBody>
      </p:sp>
      <p:pic>
        <p:nvPicPr>
          <p:cNvPr id="8194" name="Picture 2" descr="C:\Users\Müdür\Desktop\29112634_20190425_104600_resized.jpg"/>
          <p:cNvPicPr>
            <a:picLocks noChangeAspect="1" noChangeArrowheads="1"/>
          </p:cNvPicPr>
          <p:nvPr/>
        </p:nvPicPr>
        <p:blipFill>
          <a:blip r:embed="rId2"/>
          <a:srcRect/>
          <a:stretch>
            <a:fillRect/>
          </a:stretch>
        </p:blipFill>
        <p:spPr bwMode="auto">
          <a:xfrm>
            <a:off x="209007" y="0"/>
            <a:ext cx="5786844" cy="5643155"/>
          </a:xfrm>
          <a:prstGeom prst="rect">
            <a:avLst/>
          </a:prstGeom>
          <a:noFill/>
        </p:spPr>
      </p:pic>
      <p:pic>
        <p:nvPicPr>
          <p:cNvPr id="8196" name="Picture 4" descr="C:\Users\Müdür\Desktop\12114404_20190312_105951.jpg"/>
          <p:cNvPicPr>
            <a:picLocks noChangeAspect="1" noChangeArrowheads="1"/>
          </p:cNvPicPr>
          <p:nvPr/>
        </p:nvPicPr>
        <p:blipFill>
          <a:blip r:embed="rId3"/>
          <a:srcRect/>
          <a:stretch>
            <a:fillRect/>
          </a:stretch>
        </p:blipFill>
        <p:spPr bwMode="auto">
          <a:xfrm>
            <a:off x="6035040" y="-1"/>
            <a:ext cx="5917473" cy="2599509"/>
          </a:xfrm>
          <a:prstGeom prst="rect">
            <a:avLst/>
          </a:prstGeom>
          <a:noFill/>
        </p:spPr>
      </p:pic>
      <p:pic>
        <p:nvPicPr>
          <p:cNvPr id="8198" name="Picture 6" descr="C:\Users\Müdür\Desktop\12114445_20190312_110014.jpg"/>
          <p:cNvPicPr>
            <a:picLocks noChangeAspect="1" noChangeArrowheads="1"/>
          </p:cNvPicPr>
          <p:nvPr/>
        </p:nvPicPr>
        <p:blipFill>
          <a:blip r:embed="rId4"/>
          <a:srcRect/>
          <a:stretch>
            <a:fillRect/>
          </a:stretch>
        </p:blipFill>
        <p:spPr bwMode="auto">
          <a:xfrm>
            <a:off x="6035040" y="2690947"/>
            <a:ext cx="5982789" cy="2965269"/>
          </a:xfrm>
          <a:prstGeom prst="rect">
            <a:avLst/>
          </a:prstGeom>
          <a:noFill/>
        </p:spPr>
      </p:pic>
    </p:spTree>
    <p:extLst>
      <p:ext uri="{BB962C8B-B14F-4D97-AF65-F5344CB8AC3E}">
        <p14:creationId xmlns="" xmlns:p14="http://schemas.microsoft.com/office/powerpoint/2010/main" val="3581803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5458" y="1694330"/>
            <a:ext cx="11349317" cy="3402106"/>
          </a:xfrm>
        </p:spPr>
        <p:txBody>
          <a:bodyPr>
            <a:normAutofit/>
          </a:bodyPr>
          <a:lstStyle/>
          <a:p>
            <a:pPr marL="0" indent="0">
              <a:buNone/>
            </a:pPr>
            <a:r>
              <a:rPr lang="tr-TR" sz="4800" b="1" dirty="0" smtClean="0"/>
              <a:t>Kurum Adı:</a:t>
            </a:r>
            <a:r>
              <a:rPr lang="tr-TR" sz="4800" dirty="0" smtClean="0"/>
              <a:t>Keban Musa Coşkun                         Ortaokulu</a:t>
            </a:r>
          </a:p>
          <a:p>
            <a:pPr marL="0" indent="0">
              <a:buNone/>
            </a:pPr>
            <a:r>
              <a:rPr lang="tr-TR" sz="4800" b="1" dirty="0" smtClean="0"/>
              <a:t>Uygulama Adı:”</a:t>
            </a:r>
            <a:r>
              <a:rPr lang="tr-TR" sz="4800" dirty="0" smtClean="0"/>
              <a:t>Ekip Ruhu ve Başarı”</a:t>
            </a:r>
          </a:p>
        </p:txBody>
      </p:sp>
    </p:spTree>
    <p:extLst>
      <p:ext uri="{BB962C8B-B14F-4D97-AF65-F5344CB8AC3E}">
        <p14:creationId xmlns="" xmlns:p14="http://schemas.microsoft.com/office/powerpoint/2010/main" val="1846430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49977" y="1007390"/>
            <a:ext cx="10592205" cy="5576290"/>
          </a:xfrm>
        </p:spPr>
        <p:txBody>
          <a:bodyPr>
            <a:normAutofit fontScale="92500" lnSpcReduction="20000"/>
          </a:bodyPr>
          <a:lstStyle/>
          <a:p>
            <a:r>
              <a:rPr lang="tr-TR" sz="4800" b="1" dirty="0" smtClean="0"/>
              <a:t>Kategori: </a:t>
            </a:r>
            <a:r>
              <a:rPr lang="tr-TR" sz="4800" dirty="0" smtClean="0"/>
              <a:t>Tasarım-Uygulama</a:t>
            </a:r>
          </a:p>
          <a:p>
            <a:r>
              <a:rPr lang="tr-TR" sz="4800" b="1" dirty="0" smtClean="0"/>
              <a:t>Alt Proje Alanı:</a:t>
            </a:r>
            <a:r>
              <a:rPr lang="tr-TR" sz="4800" dirty="0" smtClean="0"/>
              <a:t> İdari işler/Uygulamalar</a:t>
            </a:r>
          </a:p>
          <a:p>
            <a:r>
              <a:rPr lang="tr-TR" sz="4800" b="1" dirty="0" smtClean="0"/>
              <a:t>Kurumsal/Bireysel: </a:t>
            </a:r>
            <a:r>
              <a:rPr lang="tr-TR" sz="4800" dirty="0" smtClean="0"/>
              <a:t>Kurumsal</a:t>
            </a:r>
          </a:p>
          <a:p>
            <a:r>
              <a:rPr lang="tr-TR" sz="4800" b="1" dirty="0" smtClean="0"/>
              <a:t>Proje Sahibi: </a:t>
            </a:r>
            <a:r>
              <a:rPr lang="tr-TR" sz="4800" dirty="0" smtClean="0"/>
              <a:t>Ali Rıza TAN, Mürüvvet Namlı, Zeynep TOPALOĞLU, Zeynep ÇİFTÇİ, Oktay ATAŞ</a:t>
            </a:r>
          </a:p>
          <a:p>
            <a:r>
              <a:rPr lang="tr-TR" sz="4800" b="1" dirty="0" smtClean="0"/>
              <a:t>Uygulama Yapılan Eğitim Kademesi:</a:t>
            </a:r>
            <a:r>
              <a:rPr lang="tr-TR" sz="4800" dirty="0" smtClean="0"/>
              <a:t>Ortaokul</a:t>
            </a:r>
            <a:endParaRPr lang="tr-TR" sz="4800" dirty="0"/>
          </a:p>
        </p:txBody>
      </p:sp>
    </p:spTree>
    <p:extLst>
      <p:ext uri="{BB962C8B-B14F-4D97-AF65-F5344CB8AC3E}">
        <p14:creationId xmlns="" xmlns:p14="http://schemas.microsoft.com/office/powerpoint/2010/main" val="4068074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0160" y="1038387"/>
            <a:ext cx="10514050" cy="5439906"/>
          </a:xfrm>
        </p:spPr>
        <p:txBody>
          <a:bodyPr>
            <a:normAutofit/>
          </a:bodyPr>
          <a:lstStyle/>
          <a:p>
            <a:r>
              <a:rPr lang="tr-TR" sz="4800" b="1" dirty="0" smtClean="0"/>
              <a:t>Projenin Amacı:</a:t>
            </a:r>
            <a:r>
              <a:rPr lang="tr-TR" sz="4800" dirty="0" smtClean="0"/>
              <a:t> Okul ortamında BEN değil BİZ duygusu ile aidiyet duygusuna sahip öğretmenler ile eğitim öğretim ortamında başarılı sonuçlar elde edeceğimiz inancıyla hareket edip eğlenerek öğrenmeyi prensip edindik.</a:t>
            </a:r>
          </a:p>
        </p:txBody>
      </p:sp>
    </p:spTree>
    <p:extLst>
      <p:ext uri="{BB962C8B-B14F-4D97-AF65-F5344CB8AC3E}">
        <p14:creationId xmlns="" xmlns:p14="http://schemas.microsoft.com/office/powerpoint/2010/main" val="1712058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0160" y="1038387"/>
            <a:ext cx="10514050" cy="5439906"/>
          </a:xfrm>
        </p:spPr>
        <p:txBody>
          <a:bodyPr>
            <a:normAutofit fontScale="92500" lnSpcReduction="20000"/>
          </a:bodyPr>
          <a:lstStyle/>
          <a:p>
            <a:r>
              <a:rPr lang="tr-TR" sz="4800" b="1" dirty="0" smtClean="0"/>
              <a:t>Çalışmanın Özgünlüğü: </a:t>
            </a:r>
            <a:r>
              <a:rPr lang="tr-TR" sz="4800" dirty="0" smtClean="0"/>
              <a:t>Bu çalışma sayesinde diğer okullara emsal olacak çalışmalar gerçekleştirdik. Web 2 </a:t>
            </a:r>
            <a:r>
              <a:rPr lang="tr-TR" sz="4800" dirty="0" err="1" smtClean="0"/>
              <a:t>arçları</a:t>
            </a:r>
            <a:r>
              <a:rPr lang="tr-TR" sz="4800" dirty="0" smtClean="0"/>
              <a:t>, TÜBİTAK, TEMA okulu, </a:t>
            </a:r>
            <a:r>
              <a:rPr lang="tr-TR" sz="4800" dirty="0" err="1" smtClean="0"/>
              <a:t>eTwinning</a:t>
            </a:r>
            <a:r>
              <a:rPr lang="tr-TR" sz="4800" dirty="0" smtClean="0"/>
              <a:t>, Hizmet içi Eğitimler, Gri Ceviz Pilot Uygulama Okulu, Beyaz Bayrak, Sıfır Atık, Z Kütüphane, Beslenme Dostu Okul gibi başlıklar okulumuzun katma değerleridir</a:t>
            </a:r>
          </a:p>
          <a:p>
            <a:pPr>
              <a:buNone/>
            </a:pPr>
            <a:endParaRPr lang="tr-TR" sz="4800" dirty="0"/>
          </a:p>
        </p:txBody>
      </p:sp>
    </p:spTree>
    <p:extLst>
      <p:ext uri="{BB962C8B-B14F-4D97-AF65-F5344CB8AC3E}">
        <p14:creationId xmlns="" xmlns:p14="http://schemas.microsoft.com/office/powerpoint/2010/main" val="1712058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9166" y="1038387"/>
            <a:ext cx="10398034" cy="5439906"/>
          </a:xfrm>
        </p:spPr>
        <p:txBody>
          <a:bodyPr>
            <a:normAutofit fontScale="70000" lnSpcReduction="20000"/>
          </a:bodyPr>
          <a:lstStyle/>
          <a:p>
            <a:pPr lvl="0" algn="just"/>
            <a:r>
              <a:rPr lang="tr-TR" sz="4800" b="1" dirty="0" smtClean="0"/>
              <a:t>Problem Durumu:</a:t>
            </a:r>
            <a:r>
              <a:rPr lang="tr-TR" sz="4800" dirty="0" err="1" smtClean="0"/>
              <a:t>Pandemi</a:t>
            </a:r>
            <a:r>
              <a:rPr lang="tr-TR" sz="4800" dirty="0" smtClean="0"/>
              <a:t> süreci ve öncesinde öğrenci merkezli eğitim öğretim anlayışına sahip olduk. Öğretmenlerimiz ve yönetimimiz hep rehber oldu. Bu anlayış ile veli iş birliğini hep önemsedik. Paydaşlarımız ile sürekli işbirliği içinde olduk. Bakanlığımızın 2023 vizyon belgesini sürekli inceledik ve buna göre reaksiyon geliştirdik. Öğretmen Strateji Belgesi </a:t>
            </a:r>
          </a:p>
          <a:p>
            <a:pPr algn="just">
              <a:buNone/>
            </a:pPr>
            <a:r>
              <a:rPr lang="tr-TR" sz="4800" dirty="0" smtClean="0"/>
              <a:t>   yeterlilikleri ile öğretmenlerimiz sürekli kendilerini güncel tutarak kaliteli eğitim öğretim ortamı sundular.</a:t>
            </a:r>
          </a:p>
          <a:p>
            <a:endParaRPr lang="tr-TR" sz="4800" dirty="0"/>
          </a:p>
        </p:txBody>
      </p:sp>
    </p:spTree>
    <p:extLst>
      <p:ext uri="{BB962C8B-B14F-4D97-AF65-F5344CB8AC3E}">
        <p14:creationId xmlns="" xmlns:p14="http://schemas.microsoft.com/office/powerpoint/2010/main" val="1712058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06730" y="640080"/>
            <a:ext cx="9897881" cy="5786846"/>
          </a:xfrm>
        </p:spPr>
        <p:txBody>
          <a:bodyPr>
            <a:normAutofit/>
          </a:bodyPr>
          <a:lstStyle/>
          <a:p>
            <a:r>
              <a:rPr lang="tr-TR" sz="4800" b="1" dirty="0" smtClean="0"/>
              <a:t>Gerçekleştirilen Faaliyetler:</a:t>
            </a:r>
          </a:p>
          <a:p>
            <a:pPr marL="0" indent="0">
              <a:buNone/>
            </a:pPr>
            <a:r>
              <a:rPr lang="tr-TR" dirty="0" smtClean="0"/>
              <a:t>-Okul idaresi ve öğretmenler ile birlikte gerek Bakanlığımızın gerekse il müdürlüğümüz </a:t>
            </a:r>
            <a:r>
              <a:rPr lang="tr-TR" dirty="0" err="1" smtClean="0"/>
              <a:t>arge</a:t>
            </a:r>
            <a:r>
              <a:rPr lang="tr-TR" dirty="0" smtClean="0"/>
              <a:t> birimi ile farklı il müdürlüklerin  </a:t>
            </a:r>
            <a:r>
              <a:rPr lang="tr-TR" dirty="0" err="1" smtClean="0"/>
              <a:t>arge</a:t>
            </a:r>
            <a:r>
              <a:rPr lang="tr-TR" dirty="0" smtClean="0"/>
              <a:t> birimlerin yapmış olduğu hizmet içi kurslar ile Web 02 araçların kullanımı ile ilgi kurslara katıldık.</a:t>
            </a:r>
          </a:p>
          <a:p>
            <a:pPr marL="0" indent="0">
              <a:buNone/>
            </a:pPr>
            <a:r>
              <a:rPr lang="tr-TR" dirty="0" smtClean="0"/>
              <a:t>-Okulumuz tüm öğretmenleri, öğrencileri ve personelleri ile TEMA gönüllüsü özelliği ile Elazığ ilimizde ilk ve tek  okul olma </a:t>
            </a:r>
            <a:r>
              <a:rPr lang="tr-TR" dirty="0" err="1" smtClean="0"/>
              <a:t>ünvanına</a:t>
            </a:r>
            <a:r>
              <a:rPr lang="tr-TR" dirty="0" smtClean="0"/>
              <a:t> sahip bir okuldur.</a:t>
            </a:r>
          </a:p>
          <a:p>
            <a:pPr marL="0" indent="0">
              <a:buNone/>
            </a:pPr>
            <a:r>
              <a:rPr lang="tr-TR" dirty="0" smtClean="0"/>
              <a:t>-Bakanlığımızın açmış olduğu </a:t>
            </a:r>
            <a:r>
              <a:rPr lang="tr-TR" dirty="0" err="1" smtClean="0"/>
              <a:t>Griceviz</a:t>
            </a:r>
            <a:r>
              <a:rPr lang="tr-TR" dirty="0" smtClean="0"/>
              <a:t> uygulamasına </a:t>
            </a:r>
            <a:r>
              <a:rPr lang="tr-TR" dirty="0" err="1" smtClean="0"/>
              <a:t>başvu</a:t>
            </a:r>
            <a:r>
              <a:rPr lang="tr-TR" dirty="0" smtClean="0"/>
              <a:t> yaparak ilimizde pilot uygulaması okulumuz Matematik öğretmeni Zeynep </a:t>
            </a:r>
            <a:r>
              <a:rPr lang="tr-TR" dirty="0" err="1" smtClean="0"/>
              <a:t>Çifçi</a:t>
            </a:r>
            <a:r>
              <a:rPr lang="tr-TR" dirty="0" smtClean="0"/>
              <a:t> koordinatörlüğünde okulumuz öğrencilerine uygulandı</a:t>
            </a:r>
          </a:p>
          <a:p>
            <a:pPr marL="0" indent="0">
              <a:buNone/>
            </a:pPr>
            <a:endParaRPr lang="tr-TR" sz="4800" dirty="0"/>
          </a:p>
        </p:txBody>
      </p:sp>
      <p:pic>
        <p:nvPicPr>
          <p:cNvPr id="4" name="3 Resim"/>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476794" y="4260123"/>
            <a:ext cx="2590800" cy="2362745"/>
          </a:xfrm>
          <a:prstGeom prst="rect">
            <a:avLst/>
          </a:prstGeom>
        </p:spPr>
      </p:pic>
      <p:pic>
        <p:nvPicPr>
          <p:cNvPr id="5" name="4 Resim"/>
          <p:cNvPicPr/>
          <p:nvPr/>
        </p:nvPicPr>
        <p:blipFill rotWithShape="1">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t="12057" b="9292"/>
          <a:stretch/>
        </p:blipFill>
        <p:spPr bwMode="auto">
          <a:xfrm>
            <a:off x="3610710" y="4213315"/>
            <a:ext cx="2279630" cy="2324100"/>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p:spPr>
      </p:pic>
      <p:pic>
        <p:nvPicPr>
          <p:cNvPr id="6" name="5 Resim"/>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6015037" y="4127863"/>
            <a:ext cx="1990725" cy="2534194"/>
          </a:xfrm>
          <a:prstGeom prst="rect">
            <a:avLst/>
          </a:prstGeom>
        </p:spPr>
      </p:pic>
      <p:pic>
        <p:nvPicPr>
          <p:cNvPr id="7" name="6 Resim"/>
          <p:cNvPicPr/>
          <p:nvPr/>
        </p:nvPicPr>
        <p:blipFill rotWithShape="1">
          <a:blip r:embed="rId5">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t="35884" b="32400"/>
          <a:stretch/>
        </p:blipFill>
        <p:spPr bwMode="auto">
          <a:xfrm>
            <a:off x="8090536" y="4360953"/>
            <a:ext cx="3692162" cy="2028825"/>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p:spPr>
      </p:pic>
    </p:spTree>
    <p:extLst>
      <p:ext uri="{BB962C8B-B14F-4D97-AF65-F5344CB8AC3E}">
        <p14:creationId xmlns="" xmlns:p14="http://schemas.microsoft.com/office/powerpoint/2010/main" val="205751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8194" y="640079"/>
            <a:ext cx="11943806" cy="6048103"/>
          </a:xfrm>
        </p:spPr>
        <p:txBody>
          <a:bodyPr>
            <a:normAutofit/>
          </a:bodyPr>
          <a:lstStyle/>
          <a:p>
            <a:r>
              <a:rPr lang="tr-TR" sz="4800" b="1" dirty="0" smtClean="0"/>
              <a:t>Gerçekleştirilen Faaliyetler:</a:t>
            </a:r>
          </a:p>
          <a:p>
            <a:pPr marL="0" indent="0">
              <a:buNone/>
            </a:pPr>
            <a:r>
              <a:rPr lang="tr-TR" sz="2800" dirty="0" smtClean="0"/>
              <a:t>-</a:t>
            </a:r>
            <a:r>
              <a:rPr lang="tr-TR" dirty="0" smtClean="0"/>
              <a:t>Öğretmen </a:t>
            </a:r>
            <a:r>
              <a:rPr lang="tr-TR" dirty="0" err="1" smtClean="0"/>
              <a:t>Akademesi</a:t>
            </a:r>
            <a:r>
              <a:rPr lang="tr-TR" dirty="0" smtClean="0"/>
              <a:t> Vakfının düzenlemiş olduğu birçok kurs, seminer ve </a:t>
            </a:r>
            <a:r>
              <a:rPr lang="tr-TR" dirty="0" err="1" smtClean="0"/>
              <a:t>webinarlara</a:t>
            </a:r>
            <a:r>
              <a:rPr lang="tr-TR" dirty="0" smtClean="0"/>
              <a:t> okul olarak katılarak, </a:t>
            </a:r>
            <a:r>
              <a:rPr lang="tr-TR" dirty="0" err="1" smtClean="0"/>
              <a:t>ÖRAV’ın</a:t>
            </a:r>
            <a:r>
              <a:rPr lang="tr-TR" dirty="0" smtClean="0"/>
              <a:t> Ülkemiz genelin de uygulamış olduğu 7 ay sürecek ve her ay farklı bir değerimizle 5 TAŞ Değerlerimiz projesini Matematik Öğretmenimiz Zeynep Çiftçi ile birlikte okulumuz 6. Sınıf öğrencilerimize uygulamaktayız.</a:t>
            </a:r>
          </a:p>
          <a:p>
            <a:pPr marL="0" indent="0">
              <a:buNone/>
            </a:pPr>
            <a:r>
              <a:rPr lang="tr-TR" dirty="0" smtClean="0"/>
              <a:t>- Öğretmen akademi vakfının 5 taş etkinliği kapsamında uzman buluşmalarını velilerimizle paylaştık ve onlarında katılımını sağladık.</a:t>
            </a:r>
            <a:endParaRPr lang="tr-TR" dirty="0"/>
          </a:p>
        </p:txBody>
      </p:sp>
      <p:pic>
        <p:nvPicPr>
          <p:cNvPr id="4" name="3 Resim"/>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647586" y="3696790"/>
            <a:ext cx="3869009" cy="2625634"/>
          </a:xfrm>
          <a:prstGeom prst="rect">
            <a:avLst/>
          </a:prstGeom>
        </p:spPr>
      </p:pic>
      <p:pic>
        <p:nvPicPr>
          <p:cNvPr id="5122" name="Picture 2"/>
          <p:cNvPicPr>
            <a:picLocks noChangeAspect="1" noChangeArrowheads="1"/>
          </p:cNvPicPr>
          <p:nvPr/>
        </p:nvPicPr>
        <p:blipFill>
          <a:blip r:embed="rId3"/>
          <a:srcRect/>
          <a:stretch>
            <a:fillRect/>
          </a:stretch>
        </p:blipFill>
        <p:spPr bwMode="auto">
          <a:xfrm>
            <a:off x="4794068" y="3500846"/>
            <a:ext cx="3892732" cy="2937374"/>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a:stretch>
            <a:fillRect/>
          </a:stretch>
        </p:blipFill>
        <p:spPr bwMode="auto">
          <a:xfrm>
            <a:off x="8765177" y="3526971"/>
            <a:ext cx="3030582" cy="2873830"/>
          </a:xfrm>
          <a:prstGeom prst="rect">
            <a:avLst/>
          </a:prstGeom>
          <a:noFill/>
          <a:ln w="9525">
            <a:noFill/>
            <a:miter lim="800000"/>
            <a:headEnd/>
            <a:tailEnd/>
          </a:ln>
          <a:effectLst/>
        </p:spPr>
      </p:pic>
    </p:spTree>
    <p:extLst>
      <p:ext uri="{BB962C8B-B14F-4D97-AF65-F5344CB8AC3E}">
        <p14:creationId xmlns="" xmlns:p14="http://schemas.microsoft.com/office/powerpoint/2010/main" val="205751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9006" y="640080"/>
            <a:ext cx="11808823" cy="5786846"/>
          </a:xfrm>
        </p:spPr>
        <p:txBody>
          <a:bodyPr>
            <a:normAutofit/>
          </a:bodyPr>
          <a:lstStyle/>
          <a:p>
            <a:r>
              <a:rPr lang="tr-TR" sz="4800" b="1" dirty="0" smtClean="0"/>
              <a:t>Gerçekleştirilen Faaliyetler:</a:t>
            </a:r>
          </a:p>
          <a:p>
            <a:pPr marL="0" indent="0">
              <a:buFontTx/>
              <a:buChar char="-"/>
            </a:pPr>
            <a:r>
              <a:rPr lang="tr-TR" dirty="0" smtClean="0"/>
              <a:t>Bakanımızın dışarı çıkma yasağında paylaştığı </a:t>
            </a:r>
            <a:r>
              <a:rPr lang="tr-TR" dirty="0" err="1" smtClean="0"/>
              <a:t>haftasonu</a:t>
            </a:r>
            <a:r>
              <a:rPr lang="tr-TR" dirty="0" smtClean="0"/>
              <a:t> oyun etkinliklerine öğrencilerimiz ve velilerimizle katılmaktayız</a:t>
            </a:r>
          </a:p>
          <a:p>
            <a:pPr marL="0" indent="0">
              <a:buFontTx/>
              <a:buChar char="-"/>
            </a:pPr>
            <a:r>
              <a:rPr lang="tr-TR" dirty="0" err="1" smtClean="0"/>
              <a:t>Eba</a:t>
            </a:r>
            <a:r>
              <a:rPr lang="tr-TR" dirty="0" smtClean="0"/>
              <a:t> üzerinden 8.sınıflara haftalık olarak tüm dersler denemesi yapıyoruz ve sonuçları velilerle paylaştık.</a:t>
            </a:r>
          </a:p>
          <a:p>
            <a:pPr marL="0" indent="0">
              <a:buNone/>
            </a:pPr>
            <a:r>
              <a:rPr lang="tr-TR" dirty="0" smtClean="0"/>
              <a:t>- Koç Öğretmenlik uygulamamız devam ediyor.Koç öğretmenliği uygulamamız dahilinde ödevlerini ve çalışmalarını düzenli yapan öğrencileri bir günlük park23 de oyun oynama ,sinemaya gitme ve yemek yeme ile ödüllendirdik. Özellikle öğrencilerin derslerden en çok yoruldukları zaman diliminde bunları yapıp rahatlamaları ve motive olmalarını sağladık.</a:t>
            </a:r>
            <a:endParaRPr lang="tr-TR" dirty="0"/>
          </a:p>
        </p:txBody>
      </p:sp>
      <p:pic>
        <p:nvPicPr>
          <p:cNvPr id="4" name="3 Resim"/>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401647" y="4060099"/>
            <a:ext cx="4230260" cy="2343150"/>
          </a:xfrm>
          <a:prstGeom prst="rect">
            <a:avLst/>
          </a:prstGeom>
        </p:spPr>
      </p:pic>
      <p:pic>
        <p:nvPicPr>
          <p:cNvPr id="5" name="4 Resim"/>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4778414" y="4036423"/>
            <a:ext cx="2380032" cy="2547257"/>
          </a:xfrm>
          <a:prstGeom prst="rect">
            <a:avLst/>
          </a:prstGeom>
        </p:spPr>
      </p:pic>
      <p:pic>
        <p:nvPicPr>
          <p:cNvPr id="6" name="5 Resim"/>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7515361" y="4203790"/>
            <a:ext cx="3888513" cy="2343150"/>
          </a:xfrm>
          <a:prstGeom prst="rect">
            <a:avLst/>
          </a:prstGeom>
        </p:spPr>
      </p:pic>
    </p:spTree>
    <p:extLst>
      <p:ext uri="{BB962C8B-B14F-4D97-AF65-F5344CB8AC3E}">
        <p14:creationId xmlns="" xmlns:p14="http://schemas.microsoft.com/office/powerpoint/2010/main" val="205751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558</TotalTime>
  <Words>994</Words>
  <Application>Microsoft Office PowerPoint</Application>
  <PresentationFormat>Özel</PresentationFormat>
  <Paragraphs>49</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Duman</vt:lpstr>
      <vt:lpstr>Elazığ İl Milli Eğitim Müdürlüğü Örnek Çalışmalar Paylaşım Günleri-2021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Örnek Çalışmalar Paylaşım Günleri-2021 Bilgilendirme Toplantısı</dc:title>
  <dc:creator>Windows User</dc:creator>
  <cp:lastModifiedBy>Müdür</cp:lastModifiedBy>
  <cp:revision>98</cp:revision>
  <dcterms:created xsi:type="dcterms:W3CDTF">2021-01-19T08:31:32Z</dcterms:created>
  <dcterms:modified xsi:type="dcterms:W3CDTF">2021-01-26T20:55:22Z</dcterms:modified>
</cp:coreProperties>
</file>